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466" r:id="rId4"/>
    <p:sldId id="500" r:id="rId5"/>
    <p:sldId id="671" r:id="rId6"/>
    <p:sldId id="670" r:id="rId7"/>
    <p:sldId id="672" r:id="rId8"/>
    <p:sldId id="673" r:id="rId9"/>
    <p:sldId id="686" r:id="rId10"/>
    <p:sldId id="674" r:id="rId11"/>
    <p:sldId id="675" r:id="rId12"/>
    <p:sldId id="687" r:id="rId13"/>
    <p:sldId id="689" r:id="rId14"/>
    <p:sldId id="688" r:id="rId15"/>
    <p:sldId id="694" r:id="rId16"/>
    <p:sldId id="678" r:id="rId17"/>
    <p:sldId id="679" r:id="rId18"/>
    <p:sldId id="690" r:id="rId19"/>
    <p:sldId id="691" r:id="rId20"/>
    <p:sldId id="693" r:id="rId21"/>
    <p:sldId id="692" r:id="rId22"/>
    <p:sldId id="695" r:id="rId23"/>
    <p:sldId id="682" r:id="rId24"/>
    <p:sldId id="683" r:id="rId25"/>
    <p:sldId id="698" r:id="rId26"/>
    <p:sldId id="697" r:id="rId27"/>
    <p:sldId id="699" r:id="rId28"/>
    <p:sldId id="700" r:id="rId29"/>
    <p:sldId id="696" r:id="rId30"/>
    <p:sldId id="624" r:id="rId31"/>
    <p:sldId id="667" r:id="rId32"/>
    <p:sldId id="668" r:id="rId33"/>
    <p:sldId id="669" r:id="rId34"/>
    <p:sldId id="617" r:id="rId35"/>
    <p:sldId id="618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Slick Slider" id="{16A40939-727B-4E5C-8519-328B685D85F7}">
          <p14:sldIdLst>
            <p14:sldId id="671"/>
            <p14:sldId id="670"/>
            <p14:sldId id="672"/>
            <p14:sldId id="673"/>
            <p14:sldId id="686"/>
          </p14:sldIdLst>
        </p14:section>
        <p14:section name="Date &amp; Time picker" id="{2F1DFFD3-B6CC-41DE-BCB7-D25F5DEB673B}">
          <p14:sldIdLst>
            <p14:sldId id="674"/>
            <p14:sldId id="675"/>
            <p14:sldId id="687"/>
            <p14:sldId id="689"/>
            <p14:sldId id="688"/>
            <p14:sldId id="694"/>
          </p14:sldIdLst>
        </p14:section>
        <p14:section name="Form Validator" id="{3B7F710A-251B-4DE6-A2DB-80054A062874}">
          <p14:sldIdLst>
            <p14:sldId id="678"/>
            <p14:sldId id="679"/>
            <p14:sldId id="690"/>
            <p14:sldId id="691"/>
            <p14:sldId id="693"/>
            <p14:sldId id="692"/>
            <p14:sldId id="695"/>
          </p14:sldIdLst>
        </p14:section>
        <p14:section name="Table Grid" id="{B527F9D7-3450-479C-A00A-0E72DEBDFBCB}">
          <p14:sldIdLst>
            <p14:sldId id="682"/>
            <p14:sldId id="683"/>
            <p14:sldId id="698"/>
            <p14:sldId id="697"/>
            <p14:sldId id="699"/>
            <p14:sldId id="700"/>
            <p14:sldId id="696"/>
          </p14:sldIdLst>
        </p14:section>
        <p14:section name="Conclusion" id="{CAD93B16-9430-4CD6-BD17-69844E1E5D8E}">
          <p14:sldIdLst>
            <p14:sldId id="624"/>
            <p14:sldId id="667"/>
            <p14:sldId id="668"/>
            <p14:sldId id="669"/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0" autoAdjust="0"/>
    <p:restoredTop sz="94595" autoAdjust="0"/>
  </p:normalViewPr>
  <p:slideViewPr>
    <p:cSldViewPr>
      <p:cViewPr varScale="1">
        <p:scale>
          <a:sx n="94" d="100"/>
          <a:sy n="94" d="100"/>
        </p:scale>
        <p:origin x="211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6033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2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68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03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309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5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61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582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128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8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xdsoft.net/jqplugins/datetimepicker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mvalidator.net/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2.xml"/><Relationship Id="rId3" Type="http://schemas.openxmlformats.org/officeDocument/2006/relationships/image" Target="../media/image12.png"/><Relationship Id="rId7" Type="http://schemas.openxmlformats.org/officeDocument/2006/relationships/slide" Target="slide9.xml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slide" Target="slide15.xml"/><Relationship Id="rId4" Type="http://schemas.openxmlformats.org/officeDocument/2006/relationships/slide" Target="slide4.xml"/><Relationship Id="rId9" Type="http://schemas.openxmlformats.org/officeDocument/2006/relationships/image" Target="../media/image140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tables.net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0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57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enwheeler.github.io/slick/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3612" y="3617002"/>
            <a:ext cx="2363161" cy="25575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926676" y="3405289"/>
            <a:ext cx="2229287" cy="61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for Front-End</a:t>
            </a:r>
          </a:p>
        </p:txBody>
      </p:sp>
      <p:pic>
        <p:nvPicPr>
          <p:cNvPr id="14" name="Picture 13">
            <a:hlinkClick r:id="rId7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7" name="Title 4"/>
          <p:cNvSpPr>
            <a:spLocks noGrp="1"/>
          </p:cNvSpPr>
          <p:nvPr>
            <p:ph type="ctrTitle"/>
          </p:nvPr>
        </p:nvSpPr>
        <p:spPr>
          <a:xfrm>
            <a:off x="3592252" y="303908"/>
            <a:ext cx="8125251" cy="1171552"/>
          </a:xfrm>
        </p:spPr>
        <p:txBody>
          <a:bodyPr>
            <a:normAutofit/>
          </a:bodyPr>
          <a:lstStyle/>
          <a:p>
            <a:r>
              <a:rPr lang="en-US" noProof="1"/>
              <a:t>JQuery</a:t>
            </a:r>
            <a:r>
              <a:rPr lang="en-US" dirty="0"/>
              <a:t> Plugins</a:t>
            </a:r>
          </a:p>
        </p:txBody>
      </p:sp>
      <p:sp>
        <p:nvSpPr>
          <p:cNvPr id="18" name="Subtitle 5"/>
          <p:cNvSpPr>
            <a:spLocks noGrp="1"/>
          </p:cNvSpPr>
          <p:nvPr>
            <p:ph type="subTitle" idx="1"/>
          </p:nvPr>
        </p:nvSpPr>
        <p:spPr>
          <a:xfrm>
            <a:off x="3592253" y="1381537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Sliders, Date &amp; Time pickers, </a:t>
            </a:r>
            <a:br>
              <a:rPr lang="en-US" dirty="0"/>
            </a:br>
            <a:r>
              <a:rPr lang="en-US" dirty="0"/>
              <a:t>Form Validators, </a:t>
            </a:r>
            <a:r>
              <a:rPr lang="en-US" noProof="1"/>
              <a:t>Drag’n’Drops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C30342-E9B8-4597-AA55-87F688BDCF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6445">
            <a:off x="7537842" y="3774817"/>
            <a:ext cx="1828800" cy="1828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769839-13BE-4C84-9F0A-2E19B192A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930" y="3321429"/>
            <a:ext cx="2745573" cy="27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4792479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DateTimePicker</a:t>
            </a:r>
            <a:r>
              <a:rPr lang="en-US" dirty="0"/>
              <a:t> is a very basic plugin which customizes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input</a:t>
            </a:r>
            <a:r>
              <a:rPr lang="en-US" dirty="0"/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forms</a:t>
            </a:r>
          </a:p>
          <a:p>
            <a:pPr lvl="1"/>
            <a:r>
              <a:rPr lang="en-US" dirty="0"/>
              <a:t>Simplistic, but contains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options</a:t>
            </a:r>
          </a:p>
          <a:p>
            <a:pPr lvl="1"/>
            <a:r>
              <a:rPr lang="en-US" dirty="0"/>
              <a:t>Easily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customized</a:t>
            </a:r>
          </a:p>
          <a:p>
            <a:pPr lvl="1"/>
            <a:r>
              <a:rPr lang="en-US" dirty="0"/>
              <a:t>Configurable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pick</a:t>
            </a:r>
            <a:r>
              <a:rPr lang="en-US" dirty="0"/>
              <a:t> only</a:t>
            </a:r>
          </a:p>
          <a:p>
            <a:pPr lvl="1"/>
            <a:r>
              <a:rPr lang="en-US" dirty="0"/>
              <a:t>Configurable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 pick</a:t>
            </a:r>
            <a:r>
              <a:rPr lang="en-US" dirty="0"/>
              <a:t> only</a:t>
            </a:r>
          </a:p>
          <a:p>
            <a:pPr lvl="1"/>
            <a:r>
              <a:rPr lang="en-US" dirty="0"/>
              <a:t>Configurable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 interval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&amp; Time Picker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653080A-6C8D-4090-9EE6-5A68A3E4819E}"/>
              </a:ext>
            </a:extLst>
          </p:cNvPr>
          <p:cNvSpPr txBox="1">
            <a:spLocks/>
          </p:cNvSpPr>
          <p:nvPr/>
        </p:nvSpPr>
        <p:spPr>
          <a:xfrm>
            <a:off x="2663823" y="6255962"/>
            <a:ext cx="6858000" cy="46551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https://xdsoft.net/jqplugins/datetimepicker/</a:t>
            </a:r>
            <a:endParaRPr lang="bg-BG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A9A39-24F5-4A46-8C4D-965927337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98" y="2261901"/>
            <a:ext cx="4162425" cy="2790825"/>
          </a:xfrm>
          <a:prstGeom prst="round2DiagRect">
            <a:avLst>
              <a:gd name="adj1" fmla="val 8309"/>
              <a:gd name="adj2" fmla="val 635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11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&amp; Time Picker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39" y="983195"/>
            <a:ext cx="1004907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rel="stylesheet“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jquery.datetimepicker.css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jquery.datetimepicker.full.js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39" y="3855509"/>
            <a:ext cx="1097905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date-time-form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371" y="1059410"/>
            <a:ext cx="2057400" cy="471979"/>
          </a:xfrm>
          <a:prstGeom prst="wedgeRoundRectCallout">
            <a:avLst>
              <a:gd name="adj1" fmla="val -66537"/>
              <a:gd name="adj2" fmla="val 150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plugin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702" y="3447269"/>
            <a:ext cx="2057400" cy="673386"/>
          </a:xfrm>
          <a:prstGeom prst="wedgeRoundRectCallout">
            <a:avLst>
              <a:gd name="adj1" fmla="val -52931"/>
              <a:gd name="adj2" fmla="val -732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plugin</a:t>
            </a: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412" y="3817018"/>
            <a:ext cx="1524000" cy="373982"/>
          </a:xfrm>
          <a:prstGeom prst="wedgeRoundRectCallout">
            <a:avLst>
              <a:gd name="adj1" fmla="val -79960"/>
              <a:gd name="adj2" fmla="val 1010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F778D-641B-47BA-93EF-EB8713C29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1671367"/>
            <a:ext cx="1678219" cy="15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&amp; Time Picker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41" y="1309743"/>
            <a:ext cx="1065867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for="name"&gt;Product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id="name" type=“text" placeholder="Name..."&gt;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71E85A-E1C7-4013-BF16-D80EA5C7E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40" y="3207559"/>
            <a:ext cx="106586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producedOn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Produced 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producedOn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placeholder="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 &amp; Time...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237196-713B-42C2-AC60-EBCB66D6C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40" y="5111622"/>
            <a:ext cx="10658674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&lt;button class="date-time-form-submit"&gt;Submit&lt;/button&gt;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7" name="AutoShape 24">
            <a:extLst>
              <a:ext uri="{FF2B5EF4-FFF2-40B4-BE49-F238E27FC236}">
                <a16:creationId xmlns:a16="http://schemas.microsoft.com/office/drawing/2014/main" id="{96AA53BD-6D51-4BAB-8ECF-EC14CE56E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046" y="2495317"/>
            <a:ext cx="2289145" cy="762000"/>
          </a:xfrm>
          <a:prstGeom prst="wedgeRoundRectCallout">
            <a:avLst>
              <a:gd name="adj1" fmla="val -82406"/>
              <a:gd name="adj2" fmla="val 643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datetime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field group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utoShape 24">
            <a:extLst>
              <a:ext uri="{FF2B5EF4-FFF2-40B4-BE49-F238E27FC236}">
                <a16:creationId xmlns:a16="http://schemas.microsoft.com/office/drawing/2014/main" id="{04D7C80D-00C4-47CA-8F88-7B69D6580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4463" y="3486073"/>
            <a:ext cx="2289145" cy="762000"/>
          </a:xfrm>
          <a:prstGeom prst="wedgeRoundRectCallout">
            <a:avLst>
              <a:gd name="adj1" fmla="val -95858"/>
              <a:gd name="adj2" fmla="val 275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 that it is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type 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“text”</a:t>
            </a:r>
          </a:p>
        </p:txBody>
      </p:sp>
    </p:spTree>
    <p:extLst>
      <p:ext uri="{BB962C8B-B14F-4D97-AF65-F5344CB8AC3E}">
        <p14:creationId xmlns:p14="http://schemas.microsoft.com/office/powerpoint/2010/main" val="63502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Date &amp; Time Picker (Demo) – Result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0680D-91E1-4635-8617-17C89C3AA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130905"/>
            <a:ext cx="5505855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date-time-form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8" name="AutoShape 24">
            <a:extLst>
              <a:ext uri="{FF2B5EF4-FFF2-40B4-BE49-F238E27FC236}">
                <a16:creationId xmlns:a16="http://schemas.microsoft.com/office/drawing/2014/main" id="{38657BEC-299B-4A42-93BA-DFF814EBC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3" y="1491525"/>
            <a:ext cx="1828800" cy="1096038"/>
          </a:xfrm>
          <a:prstGeom prst="wedgeRoundRectCallout">
            <a:avLst>
              <a:gd name="adj1" fmla="val -71979"/>
              <a:gd name="adj2" fmla="val 611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import your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561679-FF60-46DF-ABBD-D4441B43D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22" y="4023590"/>
            <a:ext cx="4350380" cy="2358640"/>
          </a:xfrm>
          <a:prstGeom prst="round2DiagRect">
            <a:avLst>
              <a:gd name="adj1" fmla="val 3217"/>
              <a:gd name="adj2" fmla="val 435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AutoShape 24">
            <a:extLst>
              <a:ext uri="{FF2B5EF4-FFF2-40B4-BE49-F238E27FC236}">
                <a16:creationId xmlns:a16="http://schemas.microsoft.com/office/drawing/2014/main" id="{6F27FEE0-57CD-4A66-82A0-0B640922B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012" y="2581216"/>
            <a:ext cx="3657599" cy="1096038"/>
          </a:xfrm>
          <a:prstGeom prst="wedgeRoundRectCallout">
            <a:avLst>
              <a:gd name="adj1" fmla="val -205"/>
              <a:gd name="adj2" fmla="val -920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Calling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datetimepicker()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func. initiates the plugin functionality</a:t>
            </a:r>
          </a:p>
        </p:txBody>
      </p:sp>
      <p:sp>
        <p:nvSpPr>
          <p:cNvPr id="33" name="AutoShape 24">
            <a:extLst>
              <a:ext uri="{FF2B5EF4-FFF2-40B4-BE49-F238E27FC236}">
                <a16:creationId xmlns:a16="http://schemas.microsoft.com/office/drawing/2014/main" id="{21FE73D4-36FD-4EB1-ABE1-77AE962CC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494" y="2581216"/>
            <a:ext cx="1750318" cy="1096038"/>
          </a:xfrm>
          <a:prstGeom prst="wedgeRoundRectCallout">
            <a:avLst>
              <a:gd name="adj1" fmla="val -2107"/>
              <a:gd name="adj2" fmla="val -90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using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05D4FF-58BE-480C-A688-3BCF6F0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493" y="1561792"/>
            <a:ext cx="548411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#producedOn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datetimepicker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11E851-FF2A-4134-907C-28C8C852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760" y="1130905"/>
            <a:ext cx="130165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67D46-1D6B-4B8C-91BD-54CA2887C2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27" y="3586898"/>
            <a:ext cx="2670240" cy="30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&amp; Time Picker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410200"/>
            <a:ext cx="8938472" cy="820600"/>
          </a:xfrm>
        </p:spPr>
        <p:txBody>
          <a:bodyPr/>
          <a:lstStyle/>
          <a:p>
            <a:r>
              <a:rPr lang="en-US" dirty="0"/>
              <a:t>Form Validator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8B065-9B56-42BB-8C23-F21DBE431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48" y="12954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84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7580399" cy="4259079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jQuery Form Validator </a:t>
            </a:r>
            <a:r>
              <a:rPr lang="en-US" sz="3000" dirty="0"/>
              <a:t>is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plugin</a:t>
            </a:r>
            <a:r>
              <a:rPr lang="en-US" sz="3000" dirty="0"/>
              <a:t> that makes it easy to validate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user input</a:t>
            </a:r>
          </a:p>
          <a:p>
            <a:pPr lvl="1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Feature-rich</a:t>
            </a:r>
            <a:r>
              <a:rPr lang="en-US" sz="2800" dirty="0"/>
              <a:t> and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multilingual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Keeps your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 </a:t>
            </a:r>
            <a:r>
              <a:rPr lang="en-US" sz="2800" dirty="0"/>
              <a:t>markup clean from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Functionality is grouped-up 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modules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Optimized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network traffic</a:t>
            </a:r>
            <a:r>
              <a:rPr lang="en-US" sz="28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Validator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A57A2-D224-4D96-B09D-67CF89FFC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60" y="1992085"/>
            <a:ext cx="3927052" cy="3731331"/>
          </a:xfrm>
          <a:prstGeom prst="round2DiagRect">
            <a:avLst>
              <a:gd name="adj1" fmla="val 1455"/>
              <a:gd name="adj2" fmla="val 2173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3A044F-8EB8-43C6-B943-F29515C3132C}"/>
              </a:ext>
            </a:extLst>
          </p:cNvPr>
          <p:cNvSpPr txBox="1">
            <a:spLocks/>
          </p:cNvSpPr>
          <p:nvPr/>
        </p:nvSpPr>
        <p:spPr>
          <a:xfrm>
            <a:off x="3656012" y="6255962"/>
            <a:ext cx="5335589" cy="46551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http://www.formvalidator.net/</a:t>
            </a:r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Validator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319" y="1130072"/>
            <a:ext cx="9439473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jquery.form-validator.min.js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39" y="3607893"/>
            <a:ext cx="10979053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validator-form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208" y="3084209"/>
            <a:ext cx="2057400" cy="673386"/>
          </a:xfrm>
          <a:prstGeom prst="wedgeRoundRectCallout">
            <a:avLst>
              <a:gd name="adj1" fmla="val -52931"/>
              <a:gd name="adj2" fmla="val -732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plugin</a:t>
            </a: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632" y="3420902"/>
            <a:ext cx="1524000" cy="373982"/>
          </a:xfrm>
          <a:prstGeom prst="wedgeRoundRectCallout">
            <a:avLst>
              <a:gd name="adj1" fmla="val -79960"/>
              <a:gd name="adj2" fmla="val 1010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91CE-52D4-45CC-B4AF-BA2F693AD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962900"/>
            <a:ext cx="1791983" cy="21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Validator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3200400"/>
            <a:ext cx="98298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for="username"&gt;Username&lt;/label&gt;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id="username" type="text" placeholder="Username..."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alphanumeric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data-validation-length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3-12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data-validation-error-msg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username should only contain 3-12 alphanumeric characters.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A85307-F1FD-4A9F-BDBC-3B9892CF4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12" y="1151121"/>
            <a:ext cx="11277600" cy="1820679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 validation </a:t>
            </a:r>
            <a:r>
              <a:rPr lang="en-US" sz="2800" dirty="0"/>
              <a:t>functionality is configured</a:t>
            </a:r>
            <a:r>
              <a:rPr lang="bg-BG" sz="2800" dirty="0"/>
              <a:t> </a:t>
            </a:r>
            <a:r>
              <a:rPr lang="en-US" sz="2800" dirty="0"/>
              <a:t>by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sz="2800" dirty="0"/>
              <a:t> fields’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meta</a:t>
            </a:r>
            <a:r>
              <a:rPr lang="en-US" sz="2800" dirty="0"/>
              <a:t> attributes.</a:t>
            </a:r>
          </a:p>
          <a:p>
            <a:pPr lvl="1"/>
            <a:r>
              <a:rPr lang="en-US" sz="2600" dirty="0"/>
              <a:t>The plugin has its own way of interpreting them.</a:t>
            </a: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CD7EAA8A-796F-4B6E-8A92-22AEB8647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612" y="3505200"/>
            <a:ext cx="2133600" cy="373982"/>
          </a:xfrm>
          <a:prstGeom prst="wedgeRoundRectCallout">
            <a:avLst>
              <a:gd name="adj1" fmla="val -156491"/>
              <a:gd name="adj2" fmla="val 1484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attributes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248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Validator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151121"/>
            <a:ext cx="115824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for="password"&gt;Password&lt;/label&gt;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&lt;input id="password" type="password" placeholder="Password..."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data-validation-length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6-20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data-validation-error-msg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password should only contain 6-20 characters.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E238A1-B738-4A8C-A463-3BD34768C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4515170"/>
            <a:ext cx="115824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for="password"&gt;E-mail&lt;/label&gt;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id="email" type="email" placeholder="E-mail..."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3" name="AutoShape 24">
            <a:extLst>
              <a:ext uri="{FF2B5EF4-FFF2-40B4-BE49-F238E27FC236}">
                <a16:creationId xmlns:a16="http://schemas.microsoft.com/office/drawing/2014/main" id="{EF6E1074-C3A3-43FD-A4C7-6DA701B5C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412" y="4419600"/>
            <a:ext cx="3352800" cy="643068"/>
          </a:xfrm>
          <a:prstGeom prst="wedgeRoundRectCallout">
            <a:avLst>
              <a:gd name="adj1" fmla="val -92706"/>
              <a:gd name="adj2" fmla="val 122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 special validation, like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006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26" name="Title 444425">
            <a:extLst>
              <a:ext uri="{FF2B5EF4-FFF2-40B4-BE49-F238E27FC236}">
                <a16:creationId xmlns:a16="http://schemas.microsoft.com/office/drawing/2014/main" id="{9BF86DC1-1479-44CF-BD47-B2DB4671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05217DFC-E462-4FBC-A309-611C548B31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2989384"/>
                  </p:ext>
                </p:extLst>
              </p:nvPr>
            </p:nvGraphicFramePr>
            <p:xfrm>
              <a:off x="856257" y="1295400"/>
              <a:ext cx="3825936" cy="2152650"/>
            </p:xfrm>
            <a:graphic>
              <a:graphicData uri="http://schemas.microsoft.com/office/powerpoint/2016/slidezoom">
                <pslz:sldZm>
                  <pslz:sldZmObj sldId="671" cId="3744081597">
                    <pslz:zmPr id="{65E58003-ADAE-4798-B1D8-B4F5FAE356F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5217DFC-E462-4FBC-A309-611C548B31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257" y="1295400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9EA09A0-0CD3-4072-8C6A-53F7BFFC94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9964936"/>
                  </p:ext>
                </p:extLst>
              </p:nvPr>
            </p:nvGraphicFramePr>
            <p:xfrm>
              <a:off x="7558491" y="1295400"/>
              <a:ext cx="3825936" cy="2152650"/>
            </p:xfrm>
            <a:graphic>
              <a:graphicData uri="http://schemas.microsoft.com/office/powerpoint/2016/slidezoom">
                <pslz:sldZm>
                  <pslz:sldZmObj sldId="674" cId="1889251793">
                    <pslz:zmPr id="{1A554DA2-8D25-4BDA-9FBF-B70C3E26C3D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9EA09A0-0CD3-4072-8C6A-53F7BFFC94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58491" y="1295400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AEFEC0C-BE63-4BD0-BC28-D5E9F94C8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2272344"/>
                  </p:ext>
                </p:extLst>
              </p:nvPr>
            </p:nvGraphicFramePr>
            <p:xfrm>
              <a:off x="856257" y="3941061"/>
              <a:ext cx="3825936" cy="2152650"/>
            </p:xfrm>
            <a:graphic>
              <a:graphicData uri="http://schemas.microsoft.com/office/powerpoint/2016/slidezoom">
                <pslz:sldZm>
                  <pslz:sldZmObj sldId="678" cId="1642084127">
                    <pslz:zmPr id="{18B719FD-1957-429C-864D-7540C4A626A5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AEFEC0C-BE63-4BD0-BC28-D5E9F94C8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257" y="3941061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6DB6E82A-E241-4C6B-A18B-652916DD8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4910226"/>
                  </p:ext>
                </p:extLst>
              </p:nvPr>
            </p:nvGraphicFramePr>
            <p:xfrm>
              <a:off x="7556347" y="3941061"/>
              <a:ext cx="3825936" cy="2152650"/>
            </p:xfrm>
            <a:graphic>
              <a:graphicData uri="http://schemas.microsoft.com/office/powerpoint/2016/slidezoom">
                <pslz:sldZm>
                  <pslz:sldZmObj sldId="682" cId="3373103098">
                    <pslz:zmPr id="{DF847CAA-7BC0-4A7D-BA60-ABD1E158EFBF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DB6E82A-E241-4C6B-A18B-652916DD8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56347" y="3941061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Form Validator (Demo) – Result</a:t>
            </a:r>
          </a:p>
        </p:txBody>
      </p:sp>
      <p:sp>
        <p:nvSpPr>
          <p:cNvPr id="32" name="AutoShape 24">
            <a:extLst>
              <a:ext uri="{FF2B5EF4-FFF2-40B4-BE49-F238E27FC236}">
                <a16:creationId xmlns:a16="http://schemas.microsoft.com/office/drawing/2014/main" id="{6F27FEE0-57CD-4A66-82A0-0B640922B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0043" y="2581216"/>
            <a:ext cx="2895600" cy="1096038"/>
          </a:xfrm>
          <a:prstGeom prst="wedgeRoundRectCallout">
            <a:avLst>
              <a:gd name="adj1" fmla="val -80832"/>
              <a:gd name="adj2" fmla="val -96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Calling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validate()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func. initiates the plugin functionality</a:t>
            </a:r>
          </a:p>
        </p:txBody>
      </p:sp>
      <p:sp>
        <p:nvSpPr>
          <p:cNvPr id="33" name="AutoShape 24">
            <a:extLst>
              <a:ext uri="{FF2B5EF4-FFF2-40B4-BE49-F238E27FC236}">
                <a16:creationId xmlns:a16="http://schemas.microsoft.com/office/drawing/2014/main" id="{21FE73D4-36FD-4EB1-ABE1-77AE962CC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493" y="2581216"/>
            <a:ext cx="2436119" cy="1096038"/>
          </a:xfrm>
          <a:prstGeom prst="wedgeRoundRectCallout">
            <a:avLst>
              <a:gd name="adj1" fmla="val -2107"/>
              <a:gd name="adj2" fmla="val -90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plugin is attached directly to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05D4FF-58BE-480C-A688-3BCF6F0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493" y="1561792"/>
            <a:ext cx="548411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11E851-FF2A-4134-907C-28C8C852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760" y="1130905"/>
            <a:ext cx="130165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B8E9E1-83B1-4D0F-BA12-33584870C9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3" y="3591563"/>
            <a:ext cx="2775081" cy="32195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19578A-2B5A-42E3-B9C3-355A061A7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197" y="1130905"/>
            <a:ext cx="5505855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validator-form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3" name="AutoShape 24">
            <a:extLst>
              <a:ext uri="{FF2B5EF4-FFF2-40B4-BE49-F238E27FC236}">
                <a16:creationId xmlns:a16="http://schemas.microsoft.com/office/drawing/2014/main" id="{09B50585-68FF-48F7-A5D2-4633A823F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3" y="1491525"/>
            <a:ext cx="1828800" cy="1096038"/>
          </a:xfrm>
          <a:prstGeom prst="wedgeRoundRectCallout">
            <a:avLst>
              <a:gd name="adj1" fmla="val -67192"/>
              <a:gd name="adj2" fmla="val 64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import your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6E534-B1A0-4F90-97D9-2DD5051F3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18" y="4073304"/>
            <a:ext cx="5303249" cy="2259211"/>
          </a:xfrm>
          <a:prstGeom prst="round2DiagRect">
            <a:avLst>
              <a:gd name="adj1" fmla="val 1348"/>
              <a:gd name="adj2" fmla="val 287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Validator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21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718112"/>
            <a:ext cx="8938472" cy="820600"/>
          </a:xfrm>
        </p:spPr>
        <p:txBody>
          <a:bodyPr/>
          <a:lstStyle/>
          <a:p>
            <a:r>
              <a:rPr lang="en-US" dirty="0"/>
              <a:t>Table Grid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7012" y="6538712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9AB5F-8C9A-4418-8417-6BB33BD62F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668" y="1600200"/>
            <a:ext cx="3355559" cy="2829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EB1D2-01A2-4D50-9BB9-36D7A14D4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97165" y="3313919"/>
            <a:ext cx="18288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2E01A-2F31-48EC-A597-644C6F61DE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13" y="1036822"/>
            <a:ext cx="1779920" cy="1779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14C472-9473-4CDD-BE46-408152489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55" y="575876"/>
            <a:ext cx="1995172" cy="19951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C6DCEC-DE6B-412B-8956-0404698E7B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9881" y="3181276"/>
            <a:ext cx="1855052" cy="18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03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896879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DataTables</a:t>
            </a:r>
            <a:r>
              <a:rPr lang="en-US" sz="3000" dirty="0"/>
              <a:t> is a jQuery plugin that enhances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HTML tables</a:t>
            </a:r>
            <a:r>
              <a:rPr lang="en-US" sz="3000" dirty="0"/>
              <a:t>.</a:t>
            </a:r>
          </a:p>
          <a:p>
            <a:pPr lvl="1"/>
            <a:r>
              <a:rPr lang="en-US" sz="2800" dirty="0"/>
              <a:t>Highly flexible. Provides many extensions.</a:t>
            </a:r>
          </a:p>
          <a:p>
            <a:pPr lvl="1"/>
            <a:r>
              <a:rPr lang="en-US" sz="2800" dirty="0"/>
              <a:t>Build upon the foundations of progressive enhancement.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Grid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ABD26-3862-4220-AED7-915CAACC4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3200400"/>
            <a:ext cx="7587075" cy="2800276"/>
          </a:xfrm>
          <a:prstGeom prst="round2DiagRect">
            <a:avLst>
              <a:gd name="adj1" fmla="val 3595"/>
              <a:gd name="adj2" fmla="val 368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7D384-E7FC-4BB7-A9A2-6B04A5B36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2476081"/>
            <a:ext cx="2900764" cy="336539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404965-DB68-44E0-88F3-E3842B97C52C}"/>
              </a:ext>
            </a:extLst>
          </p:cNvPr>
          <p:cNvSpPr txBox="1">
            <a:spLocks/>
          </p:cNvSpPr>
          <p:nvPr/>
        </p:nvSpPr>
        <p:spPr>
          <a:xfrm>
            <a:off x="4008719" y="6255962"/>
            <a:ext cx="4572000" cy="46551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https://datatables.net/</a:t>
            </a:r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Grid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319" y="1130072"/>
            <a:ext cx="995729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datatables.min.css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href="css/style.css"&gt;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datatables.min.js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996814"/>
            <a:ext cx="11319959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table-grid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1181" y="3255591"/>
            <a:ext cx="1936937" cy="673386"/>
          </a:xfrm>
          <a:prstGeom prst="wedgeRoundRectCallout">
            <a:avLst>
              <a:gd name="adj1" fmla="val -52137"/>
              <a:gd name="adj2" fmla="val -107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plugin</a:t>
            </a: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965" y="3662947"/>
            <a:ext cx="1524000" cy="373982"/>
          </a:xfrm>
          <a:prstGeom prst="wedgeRoundRectCallout">
            <a:avLst>
              <a:gd name="adj1" fmla="val -76286"/>
              <a:gd name="adj2" fmla="val 1285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91CE-52D4-45CC-B4AF-BA2F693AD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" y="1261271"/>
            <a:ext cx="1791983" cy="2199813"/>
          </a:xfrm>
          <a:prstGeom prst="rect">
            <a:avLst/>
          </a:prstGeom>
        </p:spPr>
      </p:pic>
      <p:sp>
        <p:nvSpPr>
          <p:cNvPr id="12" name="AutoShape 24">
            <a:extLst>
              <a:ext uri="{FF2B5EF4-FFF2-40B4-BE49-F238E27FC236}">
                <a16:creationId xmlns:a16="http://schemas.microsoft.com/office/drawing/2014/main" id="{077709AF-E76E-474D-A0F9-6EB87C8A4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371" y="1059410"/>
            <a:ext cx="2057400" cy="471979"/>
          </a:xfrm>
          <a:prstGeom prst="wedgeRoundRectCallout">
            <a:avLst>
              <a:gd name="adj1" fmla="val -61548"/>
              <a:gd name="adj2" fmla="val 1185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plugin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658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9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BB94F-42B3-42EA-A8B3-84C8E7358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B48B19-74F6-43BB-B6DF-5ECD966A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Grid (Demo)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02A08-A556-4142-930D-4896106BD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295400"/>
            <a:ext cx="6248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scope="col"&gt;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scope="col"&gt;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scope="col"&gt;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scope="col"&gt;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scope="col"&gt;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scope="col"&gt;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 Address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1A1D6B-AE53-4527-973F-1926AED1E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776" y="1295400"/>
            <a:ext cx="512945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B32B480B-E1DE-43C6-84B9-9EE309D6D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612" y="1371600"/>
            <a:ext cx="2209800" cy="838200"/>
          </a:xfrm>
          <a:prstGeom prst="wedgeRoundRectCallout">
            <a:avLst>
              <a:gd name="adj1" fmla="val -72486"/>
              <a:gd name="adj2" fmla="val 51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heading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design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AA8DD1DE-366E-4006-91EE-C2E2AEE79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2412" y="1600200"/>
            <a:ext cx="2057400" cy="838200"/>
          </a:xfrm>
          <a:prstGeom prst="wedgeRoundRectCallout">
            <a:avLst>
              <a:gd name="adj1" fmla="val -72486"/>
              <a:gd name="adj2" fmla="val 572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design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230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B9BB6-F4B1-4254-968E-B79F8E12D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EA026-3EAF-432D-A982-5882BCF8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Grid (Demo)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708C5A-8C19-426D-9641-CEA2F710B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2" y="1219200"/>
            <a:ext cx="94488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class="id"&gt;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class="first_name"&gt;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Gavan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class="last_name"&gt;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Greenrde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class="email"&gt;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ggreenrde1@indiatimes.com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class="gender"&gt;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class="ip_address"&gt;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170.95.114.155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AutoShape 24">
            <a:extLst>
              <a:ext uri="{FF2B5EF4-FFF2-40B4-BE49-F238E27FC236}">
                <a16:creationId xmlns:a16="http://schemas.microsoft.com/office/drawing/2014/main" id="{0F0B5E75-37BC-4CDF-A627-6A1871363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2" y="838200"/>
            <a:ext cx="2438400" cy="838200"/>
          </a:xfrm>
          <a:prstGeom prst="wedgeRoundRectCallout">
            <a:avLst>
              <a:gd name="adj1" fmla="val -72486"/>
              <a:gd name="adj2" fmla="val 572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inner rows design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C4CFDFE1-4DBD-46AA-ADCA-7BB4221A4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612" y="4572000"/>
            <a:ext cx="1828800" cy="1096038"/>
          </a:xfrm>
          <a:prstGeom prst="wedgeRoundRectCallout">
            <a:avLst>
              <a:gd name="adj1" fmla="val -67192"/>
              <a:gd name="adj2" fmla="val 64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import your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36807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398AE4-46C3-4205-B7AF-9FFA84959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C0F221-0ADF-48B8-B3CF-98EFE9FA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Grid (Results)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id="{CF76E616-19F6-4064-B20C-C1BE7A456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612" y="1301835"/>
            <a:ext cx="3657600" cy="801288"/>
          </a:xfrm>
          <a:prstGeom prst="wedgeRoundRectCallout">
            <a:avLst>
              <a:gd name="adj1" fmla="val -58652"/>
              <a:gd name="adj2" fmla="val -5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Calling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dataTable()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func. initiates the plugin functionality</a:t>
            </a:r>
          </a:p>
        </p:txBody>
      </p:sp>
      <p:sp>
        <p:nvSpPr>
          <p:cNvPr id="6" name="AutoShape 24">
            <a:extLst>
              <a:ext uri="{FF2B5EF4-FFF2-40B4-BE49-F238E27FC236}">
                <a16:creationId xmlns:a16="http://schemas.microsoft.com/office/drawing/2014/main" id="{55EB181C-8354-4631-B224-625ED91F0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94" y="1339157"/>
            <a:ext cx="2436119" cy="763966"/>
          </a:xfrm>
          <a:prstGeom prst="wedgeRoundRectCallout">
            <a:avLst>
              <a:gd name="adj1" fmla="val 81006"/>
              <a:gd name="adj2" fmla="val 5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using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3B1F9-44CB-4F24-940F-015D30F0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104" y="1566457"/>
            <a:ext cx="473026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#table-grid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dataTable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D24CF9-B565-444E-9744-6003A5355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412" y="1135570"/>
            <a:ext cx="130165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263148-6F35-4EC6-B62F-84E5EA7AC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671017"/>
            <a:ext cx="11154716" cy="3358035"/>
          </a:xfrm>
          <a:prstGeom prst="round2DiagRect">
            <a:avLst>
              <a:gd name="adj1" fmla="val 3330"/>
              <a:gd name="adj2" fmla="val 2501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1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Grid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55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55029" y="2777474"/>
            <a:ext cx="1733570" cy="1876159"/>
          </a:xfrm>
          <a:prstGeom prst="rect">
            <a:avLst/>
          </a:prstGeom>
        </p:spPr>
      </p:pic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sz="3000" dirty="0"/>
              <a:t>jQuery </a:t>
            </a:r>
            <a:r>
              <a:rPr lang="en-US" sz="3000" dirty="0" smtClean="0"/>
              <a:t>comes </a:t>
            </a:r>
            <a:r>
              <a:rPr lang="en-US" sz="3000" dirty="0"/>
              <a:t>with </a:t>
            </a:r>
            <a:r>
              <a:rPr lang="en-US" sz="3000" dirty="0" smtClean="0"/>
              <a:t>lot </a:t>
            </a:r>
            <a:r>
              <a:rPr lang="en-US" sz="3000" dirty="0"/>
              <a:t>of plugins that increase website </a:t>
            </a:r>
            <a:r>
              <a:rPr lang="en-US" sz="3000" dirty="0" smtClean="0"/>
              <a:t>functionality</a:t>
            </a:r>
            <a:endParaRPr lang="en-US" sz="3000" dirty="0"/>
          </a:p>
          <a:p>
            <a:r>
              <a:rPr lang="en-US" sz="3000" dirty="0" smtClean="0"/>
              <a:t>Slick Slider</a:t>
            </a:r>
            <a:endParaRPr lang="bg-BG" sz="3000" dirty="0" smtClean="0"/>
          </a:p>
          <a:p>
            <a:pPr marL="0" indent="0">
              <a:buNone/>
            </a:pPr>
            <a:endParaRPr lang="en-US" sz="3000" dirty="0" smtClean="0"/>
          </a:p>
          <a:p>
            <a:r>
              <a:rPr lang="en-US" sz="3000" dirty="0" smtClean="0"/>
              <a:t>Date &amp; Time Picker</a:t>
            </a:r>
          </a:p>
          <a:p>
            <a:pPr marL="0" indent="0">
              <a:buNone/>
            </a:pPr>
            <a:endParaRPr lang="bg-BG" sz="3000" dirty="0" smtClean="0"/>
          </a:p>
          <a:p>
            <a:r>
              <a:rPr lang="en-US" sz="3000" dirty="0" smtClean="0"/>
              <a:t>Form Validator</a:t>
            </a:r>
          </a:p>
          <a:p>
            <a:endParaRPr lang="bg-BG" sz="3000" dirty="0" smtClean="0"/>
          </a:p>
          <a:p>
            <a:r>
              <a:rPr lang="en-US" sz="3000" dirty="0" smtClean="0"/>
              <a:t>Table Grid</a:t>
            </a:r>
          </a:p>
          <a:p>
            <a:endParaRPr lang="en-US" sz="3000" dirty="0" smtClean="0"/>
          </a:p>
          <a:p>
            <a:endParaRPr lang="en-US" sz="3000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532" y="4699566"/>
            <a:ext cx="1733571" cy="17335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6354">
            <a:off x="8893869" y="1711303"/>
            <a:ext cx="1819365" cy="11577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F3B1F9-44CB-4F24-940F-015D30F0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2" y="5656345"/>
            <a:ext cx="473026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#table-grid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dataTable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5D4FF-58BE-480C-A688-3BCF6F0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4876800"/>
            <a:ext cx="2254829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5D4FF-58BE-480C-A688-3BCF6F0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3666368"/>
            <a:ext cx="5449888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#producedOn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datetimepicker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7856AC-3880-4713-A857-9F614B15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2390706"/>
            <a:ext cx="35052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.slider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slick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61884">
            <a:off x="7300697" y="3772163"/>
            <a:ext cx="1854804" cy="18548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53" y="2466623"/>
            <a:ext cx="1822592" cy="18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bg-BG" dirty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JavaScript for Front-End – JQuery Plugins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312" y="4598346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05" y="2107811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2257080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3759727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224" y="3680535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26" y="2896302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57" y="1284761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22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2494436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4073446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410200"/>
            <a:ext cx="8938472" cy="820600"/>
          </a:xfrm>
        </p:spPr>
        <p:txBody>
          <a:bodyPr/>
          <a:lstStyle/>
          <a:p>
            <a:r>
              <a:rPr lang="en-US" dirty="0"/>
              <a:t>Slick Slider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B1623-0E36-4923-8AF1-959F703B9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371600"/>
            <a:ext cx="7162800" cy="42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1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811279"/>
          </a:xfrm>
        </p:spPr>
        <p:txBody>
          <a:bodyPr/>
          <a:lstStyle/>
          <a:p>
            <a:r>
              <a:rPr lang="en-US" dirty="0"/>
              <a:t>A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slider plugin </a:t>
            </a:r>
            <a:r>
              <a:rPr lang="en-US" dirty="0"/>
              <a:t>which enhances the user experience</a:t>
            </a:r>
          </a:p>
          <a:p>
            <a:pPr lvl="1"/>
            <a:r>
              <a:rPr lang="en-US" dirty="0"/>
              <a:t>Fully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  <a:r>
              <a:rPr lang="en-US" dirty="0"/>
              <a:t>. Scales with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CSS3</a:t>
            </a:r>
            <a:r>
              <a:rPr lang="en-US" dirty="0"/>
              <a:t> when available. Fully functional when not.</a:t>
            </a:r>
          </a:p>
          <a:p>
            <a:pPr lvl="1"/>
            <a:r>
              <a:rPr lang="en-US" dirty="0"/>
              <a:t>Desktop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mouse dragging</a:t>
            </a:r>
            <a:r>
              <a:rPr lang="en-US" dirty="0"/>
              <a:t>. Infinite looping.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Slick Slider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E607C-300C-4159-A01B-1B7D952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2" y="4031282"/>
            <a:ext cx="7391400" cy="2083796"/>
          </a:xfrm>
          <a:prstGeom prst="round2DiagRect">
            <a:avLst>
              <a:gd name="adj1" fmla="val 4126"/>
              <a:gd name="adj2" fmla="val 173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3257305" y="6303498"/>
            <a:ext cx="5671035" cy="46551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http://kenwheeler.github.io/slick/</a:t>
            </a:r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8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Slick Slider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392" y="983195"/>
            <a:ext cx="85344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slick.css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slick-theme.css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slick.js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39" y="4066245"/>
            <a:ext cx="1097905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slider-element slider-element-first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"&gt;First&lt;/div&gt;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slider-element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slider-element-second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"&gt;Second&lt;/div&gt;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slider-element slider-element-third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"&gt;Third&lt;/div&gt;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0940" y="1059410"/>
            <a:ext cx="2057400" cy="471979"/>
          </a:xfrm>
          <a:prstGeom prst="wedgeRoundRectCallout">
            <a:avLst>
              <a:gd name="adj1" fmla="val -28895"/>
              <a:gd name="adj2" fmla="val 1936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plugin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702" y="3447269"/>
            <a:ext cx="2057400" cy="673386"/>
          </a:xfrm>
          <a:prstGeom prst="wedgeRoundRectCallout">
            <a:avLst>
              <a:gd name="adj1" fmla="val -52931"/>
              <a:gd name="adj2" fmla="val -732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plugin</a:t>
            </a: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412" y="3817018"/>
            <a:ext cx="2057400" cy="673386"/>
          </a:xfrm>
          <a:prstGeom prst="wedgeRoundRectCallout">
            <a:avLst>
              <a:gd name="adj1" fmla="val -94654"/>
              <a:gd name="adj2" fmla="val 61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Slider 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7" y="983195"/>
            <a:ext cx="2230125" cy="25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5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Slick Slider (Demo)</a:t>
            </a:r>
            <a:r>
              <a:rPr lang="bg-BG" dirty="0"/>
              <a:t> – </a:t>
            </a:r>
            <a:r>
              <a:rPr lang="en-US" dirty="0"/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08840-32D3-437B-B141-A0885302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130905"/>
            <a:ext cx="1097905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7856AC-3880-4713-A857-9F614B15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3" y="4179828"/>
            <a:ext cx="34671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.slider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slick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4F235A-D939-445A-97DF-243E90EAF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937" y="3756306"/>
            <a:ext cx="130165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sp>
        <p:nvSpPr>
          <p:cNvPr id="20" name="AutoShape 24">
            <a:extLst>
              <a:ext uri="{FF2B5EF4-FFF2-40B4-BE49-F238E27FC236}">
                <a16:creationId xmlns:a16="http://schemas.microsoft.com/office/drawing/2014/main" id="{48B73B0F-D249-4EFB-BD31-89717A6F7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067" y="1582008"/>
            <a:ext cx="2664862" cy="1096038"/>
          </a:xfrm>
          <a:prstGeom prst="wedgeRoundRectCallout">
            <a:avLst>
              <a:gd name="adj1" fmla="val -71979"/>
              <a:gd name="adj2" fmla="val 611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your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</p:txBody>
      </p:sp>
      <p:sp>
        <p:nvSpPr>
          <p:cNvPr id="21" name="AutoShape 24">
            <a:extLst>
              <a:ext uri="{FF2B5EF4-FFF2-40B4-BE49-F238E27FC236}">
                <a16:creationId xmlns:a16="http://schemas.microsoft.com/office/drawing/2014/main" id="{AB9AAF1D-320D-4A80-A2FC-A28ACBC71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612" y="3756306"/>
            <a:ext cx="2743200" cy="1096038"/>
          </a:xfrm>
          <a:prstGeom prst="wedgeRoundRectCallout">
            <a:avLst>
              <a:gd name="adj1" fmla="val -75947"/>
              <a:gd name="adj2" fmla="val -4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Calling 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slick()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function initiates the plugin functionality</a:t>
            </a:r>
          </a:p>
        </p:txBody>
      </p:sp>
      <p:sp>
        <p:nvSpPr>
          <p:cNvPr id="22" name="AutoShape 24">
            <a:extLst>
              <a:ext uri="{FF2B5EF4-FFF2-40B4-BE49-F238E27FC236}">
                <a16:creationId xmlns:a16="http://schemas.microsoft.com/office/drawing/2014/main" id="{753F6BD5-0564-4844-922C-A9D0FF5C3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5041602"/>
            <a:ext cx="2590800" cy="1096038"/>
          </a:xfrm>
          <a:prstGeom prst="wedgeRoundRectCallout">
            <a:avLst>
              <a:gd name="adj1" fmla="val -28269"/>
              <a:gd name="adj2" fmla="val -826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using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2C486FE0-F610-4EB8-89D5-48F5AE072BDE}"/>
              </a:ext>
            </a:extLst>
          </p:cNvPr>
          <p:cNvSpPr/>
          <p:nvPr/>
        </p:nvSpPr>
        <p:spPr>
          <a:xfrm>
            <a:off x="10728212" y="4124944"/>
            <a:ext cx="838200" cy="1833315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E6A0CAB-7C2C-48FA-9F3F-AD6E66E5F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5486400"/>
            <a:ext cx="6443775" cy="553642"/>
          </a:xfrm>
          <a:prstGeom prst="rect">
            <a:avLst/>
          </a:prstGeom>
        </p:spPr>
      </p:pic>
      <p:sp>
        <p:nvSpPr>
          <p:cNvPr id="31" name="AutoShape 24">
            <a:extLst>
              <a:ext uri="{FF2B5EF4-FFF2-40B4-BE49-F238E27FC236}">
                <a16:creationId xmlns:a16="http://schemas.microsoft.com/office/drawing/2014/main" id="{8C1CBDCB-034D-4D8A-83E9-604291305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587" y="3949157"/>
            <a:ext cx="2743200" cy="543533"/>
          </a:xfrm>
          <a:prstGeom prst="wedgeRoundRectCallout">
            <a:avLst>
              <a:gd name="adj1" fmla="val -40233"/>
              <a:gd name="adj2" fmla="val -145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Result...</a:t>
            </a:r>
          </a:p>
        </p:txBody>
      </p:sp>
    </p:spTree>
    <p:extLst>
      <p:ext uri="{BB962C8B-B14F-4D97-AF65-F5344CB8AC3E}">
        <p14:creationId xmlns:p14="http://schemas.microsoft.com/office/powerpoint/2010/main" val="424894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Slick Slider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1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410200"/>
            <a:ext cx="8938472" cy="820600"/>
          </a:xfrm>
        </p:spPr>
        <p:txBody>
          <a:bodyPr/>
          <a:lstStyle/>
          <a:p>
            <a:r>
              <a:rPr lang="en-US" dirty="0"/>
              <a:t>Date &amp; Time Picker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7A742-7C03-4694-8198-D236B8A9A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048" y="1398041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5179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6644</TotalTime>
  <Words>1685</Words>
  <Application>Microsoft Office PowerPoint</Application>
  <PresentationFormat>Custom</PresentationFormat>
  <Paragraphs>330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JQuery Plugins</vt:lpstr>
      <vt:lpstr>Table of Contents</vt:lpstr>
      <vt:lpstr>Have a Question?</vt:lpstr>
      <vt:lpstr>Slick Slider</vt:lpstr>
      <vt:lpstr>Slick Slider</vt:lpstr>
      <vt:lpstr>Slick Slider (Demo)</vt:lpstr>
      <vt:lpstr>Slick Slider (Demo) – Result</vt:lpstr>
      <vt:lpstr>Slick Slider</vt:lpstr>
      <vt:lpstr>Date &amp; Time Picker</vt:lpstr>
      <vt:lpstr>Date &amp; Time Picker</vt:lpstr>
      <vt:lpstr>Date &amp; Time Picker (Demo)</vt:lpstr>
      <vt:lpstr>Date &amp; Time Picker (Demo)</vt:lpstr>
      <vt:lpstr>Date &amp; Time Picker (Demo) – Result</vt:lpstr>
      <vt:lpstr>Date &amp; Time Picker</vt:lpstr>
      <vt:lpstr>Form Validator</vt:lpstr>
      <vt:lpstr>Form Validator</vt:lpstr>
      <vt:lpstr>Form Validator (Demo)</vt:lpstr>
      <vt:lpstr>Form Validator (Demo)</vt:lpstr>
      <vt:lpstr>Form Validator (Demo)</vt:lpstr>
      <vt:lpstr>Form Validator (Demo) – Result</vt:lpstr>
      <vt:lpstr>Form Validator</vt:lpstr>
      <vt:lpstr>Table Grid</vt:lpstr>
      <vt:lpstr>Table Grid</vt:lpstr>
      <vt:lpstr>Table Grid (Demo)</vt:lpstr>
      <vt:lpstr>Table Grid (Demo)</vt:lpstr>
      <vt:lpstr>Table Grid (Demo)</vt:lpstr>
      <vt:lpstr>Table Grid (Results)</vt:lpstr>
      <vt:lpstr>Table Grid</vt:lpstr>
      <vt:lpstr>Summary</vt:lpstr>
      <vt:lpstr>JavaScript for Front-End – JQuery Plugins</vt:lpstr>
      <vt:lpstr>SoftUni Diamond Partners</vt:lpstr>
      <vt:lpstr>SoftUni Diamond Partners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Antoniya Atanasova</cp:lastModifiedBy>
  <cp:revision>553</cp:revision>
  <dcterms:created xsi:type="dcterms:W3CDTF">2014-01-02T17:00:34Z</dcterms:created>
  <dcterms:modified xsi:type="dcterms:W3CDTF">2018-07-16T09:52:36Z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